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8288000" cy="10287000"/>
  <p:notesSz cx="6858000" cy="9144000"/>
  <p:embeddedFontLst>
    <p:embeddedFont>
      <p:font typeface="Calibri" panose="020F0502020204030204" pitchFamily="34" charset="0"/>
      <p:regular r:id="rId8"/>
      <p:bold r:id="rId9"/>
      <p:italic r:id="rId10"/>
      <p:boldItalic r:id="rId11"/>
    </p:embeddedFont>
    <p:embeddedFont>
      <p:font typeface="DM Sans" pitchFamily="2" charset="0"/>
      <p:regular r:id="rId12"/>
    </p:embeddedFont>
    <p:embeddedFont>
      <p:font typeface="DM Sans Bold" panose="020B0604020202020204" charset="0"/>
      <p:regular r:id="rId13"/>
    </p:embeddedFont>
    <p:embeddedFont>
      <p:font typeface="Impact" panose="020B0806030902050204" pitchFamily="34" charset="0"/>
      <p:regular r:id="rId14"/>
    </p:embeddedFont>
    <p:embeddedFont>
      <p:font typeface="League Spartan" panose="020B0604020202020204" charset="0"/>
      <p:regular r:id="rId15"/>
    </p:embeddedFont>
    <p:embeddedFont>
      <p:font typeface="Now Bold" panose="020B0604020202020204" charset="0"/>
      <p:regular r:id="rId16"/>
    </p:embeddedFont>
    <p:embeddedFont>
      <p:font typeface="Open Sauce" panose="020B0604020202020204" charset="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69" d="100"/>
          <a:sy n="69" d="100"/>
        </p:scale>
        <p:origin x="834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5.fntdata"/><Relationship Id="rId17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9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font" Target="fonts/font8.fntdata"/><Relationship Id="rId10" Type="http://schemas.openxmlformats.org/officeDocument/2006/relationships/font" Target="fonts/font3.fntdata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font" Target="fonts/font7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jpeg"/><Relationship Id="rId7" Type="http://schemas.openxmlformats.org/officeDocument/2006/relationships/image" Target="../media/image17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Relationship Id="rId9" Type="http://schemas.openxmlformats.org/officeDocument/2006/relationships/image" Target="../media/image19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svg"/><Relationship Id="rId3" Type="http://schemas.openxmlformats.org/officeDocument/2006/relationships/image" Target="../media/image21.png"/><Relationship Id="rId7" Type="http://schemas.openxmlformats.org/officeDocument/2006/relationships/image" Target="../media/image12.png"/><Relationship Id="rId12" Type="http://schemas.openxmlformats.org/officeDocument/2006/relationships/image" Target="../media/image29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svg"/><Relationship Id="rId11" Type="http://schemas.openxmlformats.org/officeDocument/2006/relationships/image" Target="../media/image28.svg"/><Relationship Id="rId5" Type="http://schemas.openxmlformats.org/officeDocument/2006/relationships/image" Target="../media/image23.png"/><Relationship Id="rId15" Type="http://schemas.openxmlformats.org/officeDocument/2006/relationships/image" Target="../media/image32.svg"/><Relationship Id="rId10" Type="http://schemas.openxmlformats.org/officeDocument/2006/relationships/image" Target="../media/image27.png"/><Relationship Id="rId4" Type="http://schemas.openxmlformats.org/officeDocument/2006/relationships/image" Target="../media/image22.svg"/><Relationship Id="rId9" Type="http://schemas.openxmlformats.org/officeDocument/2006/relationships/image" Target="../media/image26.svg"/><Relationship Id="rId14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35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" Type="http://schemas.openxmlformats.org/officeDocument/2006/relationships/image" Target="../media/image39.svg"/><Relationship Id="rId7" Type="http://schemas.openxmlformats.org/officeDocument/2006/relationships/image" Target="../media/image42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svg"/><Relationship Id="rId11" Type="http://schemas.openxmlformats.org/officeDocument/2006/relationships/image" Target="../media/image46.sv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12.png"/><Relationship Id="rId9" Type="http://schemas.openxmlformats.org/officeDocument/2006/relationships/image" Target="../media/image4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0.svg"/><Relationship Id="rId4" Type="http://schemas.openxmlformats.org/officeDocument/2006/relationships/image" Target="../media/image4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86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290844">
            <a:off x="-50330" y="-6619783"/>
            <a:ext cx="20862539" cy="20862539"/>
          </a:xfrm>
          <a:custGeom>
            <a:avLst/>
            <a:gdLst/>
            <a:ahLst/>
            <a:cxnLst/>
            <a:rect l="l" t="t" r="r" b="b"/>
            <a:pathLst>
              <a:path w="20862539" h="20862539">
                <a:moveTo>
                  <a:pt x="0" y="0"/>
                </a:moveTo>
                <a:lnTo>
                  <a:pt x="20862539" y="0"/>
                </a:lnTo>
                <a:lnTo>
                  <a:pt x="20862539" y="20862539"/>
                </a:lnTo>
                <a:lnTo>
                  <a:pt x="0" y="208625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9144000" y="-1384144"/>
            <a:ext cx="12262498" cy="9988362"/>
          </a:xfrm>
          <a:custGeom>
            <a:avLst/>
            <a:gdLst/>
            <a:ahLst/>
            <a:cxnLst/>
            <a:rect l="l" t="t" r="r" b="b"/>
            <a:pathLst>
              <a:path w="12262498" h="9988362">
                <a:moveTo>
                  <a:pt x="12262498" y="0"/>
                </a:moveTo>
                <a:lnTo>
                  <a:pt x="0" y="0"/>
                </a:lnTo>
                <a:lnTo>
                  <a:pt x="0" y="9988362"/>
                </a:lnTo>
                <a:lnTo>
                  <a:pt x="12262498" y="9988362"/>
                </a:lnTo>
                <a:lnTo>
                  <a:pt x="12262498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 rot="-5400000">
            <a:off x="11392544" y="4154952"/>
            <a:ext cx="11958151" cy="1929323"/>
            <a:chOff x="0" y="0"/>
            <a:chExt cx="3149472" cy="50813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149472" cy="508135"/>
            </a:xfrm>
            <a:custGeom>
              <a:avLst/>
              <a:gdLst/>
              <a:ahLst/>
              <a:cxnLst/>
              <a:rect l="l" t="t" r="r" b="b"/>
              <a:pathLst>
                <a:path w="3149472" h="508135">
                  <a:moveTo>
                    <a:pt x="0" y="0"/>
                  </a:moveTo>
                  <a:lnTo>
                    <a:pt x="3149472" y="0"/>
                  </a:lnTo>
                  <a:lnTo>
                    <a:pt x="3149472" y="508135"/>
                  </a:lnTo>
                  <a:lnTo>
                    <a:pt x="0" y="508135"/>
                  </a:lnTo>
                  <a:close/>
                </a:path>
              </a:pathLst>
            </a:custGeom>
            <a:solidFill>
              <a:srgbClr val="215244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28575"/>
              <a:ext cx="3149472" cy="5367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90"/>
                </a:lnSpc>
              </a:pPr>
              <a:endParaRPr/>
            </a:p>
          </p:txBody>
        </p:sp>
      </p:grp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10380940" y="649592"/>
            <a:ext cx="7516996" cy="8987817"/>
            <a:chOff x="0" y="0"/>
            <a:chExt cx="8603361" cy="10286746"/>
          </a:xfrm>
        </p:grpSpPr>
        <p:sp>
          <p:nvSpPr>
            <p:cNvPr id="8" name="Freeform 8"/>
            <p:cNvSpPr/>
            <p:nvPr/>
          </p:nvSpPr>
          <p:spPr>
            <a:xfrm>
              <a:off x="-2794" y="-128"/>
              <a:ext cx="8606155" cy="10286874"/>
            </a:xfrm>
            <a:custGeom>
              <a:avLst/>
              <a:gdLst/>
              <a:ahLst/>
              <a:cxnLst/>
              <a:rect l="l" t="t" r="r" b="b"/>
              <a:pathLst>
                <a:path w="8606155" h="10286874">
                  <a:moveTo>
                    <a:pt x="8606155" y="10251441"/>
                  </a:moveTo>
                  <a:cubicBezTo>
                    <a:pt x="8606155" y="10284588"/>
                    <a:pt x="8595487" y="10286874"/>
                    <a:pt x="8567674" y="10286874"/>
                  </a:cubicBezTo>
                  <a:cubicBezTo>
                    <a:pt x="5713094" y="10286239"/>
                    <a:pt x="2858643" y="10286239"/>
                    <a:pt x="4064" y="10286239"/>
                  </a:cubicBezTo>
                  <a:cubicBezTo>
                    <a:pt x="0" y="10272396"/>
                    <a:pt x="6350" y="10259823"/>
                    <a:pt x="9271" y="10246996"/>
                  </a:cubicBezTo>
                  <a:cubicBezTo>
                    <a:pt x="134747" y="9685402"/>
                    <a:pt x="260350" y="9123935"/>
                    <a:pt x="386207" y="8562467"/>
                  </a:cubicBezTo>
                  <a:cubicBezTo>
                    <a:pt x="565658" y="7761986"/>
                    <a:pt x="745490" y="6961633"/>
                    <a:pt x="924814" y="6161151"/>
                  </a:cubicBezTo>
                  <a:cubicBezTo>
                    <a:pt x="1146302" y="5172583"/>
                    <a:pt x="1367282" y="4184015"/>
                    <a:pt x="1588643" y="3195574"/>
                  </a:cubicBezTo>
                  <a:cubicBezTo>
                    <a:pt x="1813560" y="2191385"/>
                    <a:pt x="2038604" y="1187323"/>
                    <a:pt x="2264156" y="183261"/>
                  </a:cubicBezTo>
                  <a:cubicBezTo>
                    <a:pt x="2277872" y="122174"/>
                    <a:pt x="2286635" y="59690"/>
                    <a:pt x="2308860" y="635"/>
                  </a:cubicBezTo>
                  <a:cubicBezTo>
                    <a:pt x="4395216" y="635"/>
                    <a:pt x="6481572" y="635"/>
                    <a:pt x="8567928" y="0"/>
                  </a:cubicBezTo>
                  <a:cubicBezTo>
                    <a:pt x="8596249" y="0"/>
                    <a:pt x="8605901" y="3429"/>
                    <a:pt x="8605901" y="35814"/>
                  </a:cubicBezTo>
                  <a:cubicBezTo>
                    <a:pt x="8605139" y="3441066"/>
                    <a:pt x="8605139" y="6846317"/>
                    <a:pt x="8606155" y="10251441"/>
                  </a:cubicBezTo>
                  <a:close/>
                </a:path>
              </a:pathLst>
            </a:custGeom>
            <a:blipFill>
              <a:blip r:embed="rId6"/>
              <a:stretch>
                <a:fillRect l="-39838" r="-39838"/>
              </a:stretch>
            </a:blipFill>
          </p:spPr>
        </p:sp>
      </p:grpSp>
      <p:sp>
        <p:nvSpPr>
          <p:cNvPr id="9" name="Freeform 9"/>
          <p:cNvSpPr/>
          <p:nvPr/>
        </p:nvSpPr>
        <p:spPr>
          <a:xfrm>
            <a:off x="-295175" y="8630507"/>
            <a:ext cx="2647750" cy="2647750"/>
          </a:xfrm>
          <a:custGeom>
            <a:avLst/>
            <a:gdLst/>
            <a:ahLst/>
            <a:cxnLst/>
            <a:rect l="l" t="t" r="r" b="b"/>
            <a:pathLst>
              <a:path w="2647750" h="2647750">
                <a:moveTo>
                  <a:pt x="0" y="0"/>
                </a:moveTo>
                <a:lnTo>
                  <a:pt x="2647750" y="0"/>
                </a:lnTo>
                <a:lnTo>
                  <a:pt x="2647750" y="2647751"/>
                </a:lnTo>
                <a:lnTo>
                  <a:pt x="0" y="264775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1028700" y="161920"/>
            <a:ext cx="9915388" cy="9915388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9">
                <a:alphaModFix amt="13000"/>
              </a:blip>
              <a:stretch>
                <a:fillRect/>
              </a:stretch>
            </a:blipFill>
          </p:spPr>
        </p:sp>
      </p:grpSp>
      <p:sp>
        <p:nvSpPr>
          <p:cNvPr id="12" name="Freeform 12"/>
          <p:cNvSpPr/>
          <p:nvPr/>
        </p:nvSpPr>
        <p:spPr>
          <a:xfrm>
            <a:off x="8871003" y="6172200"/>
            <a:ext cx="4297935" cy="3782182"/>
          </a:xfrm>
          <a:custGeom>
            <a:avLst/>
            <a:gdLst/>
            <a:ahLst/>
            <a:cxnLst/>
            <a:rect l="l" t="t" r="r" b="b"/>
            <a:pathLst>
              <a:path w="4297935" h="3782182">
                <a:moveTo>
                  <a:pt x="0" y="0"/>
                </a:moveTo>
                <a:lnTo>
                  <a:pt x="4297934" y="0"/>
                </a:lnTo>
                <a:lnTo>
                  <a:pt x="4297934" y="3782182"/>
                </a:lnTo>
                <a:lnTo>
                  <a:pt x="0" y="378218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15672747" y="-208747"/>
            <a:ext cx="2433166" cy="3086100"/>
            <a:chOff x="0" y="0"/>
            <a:chExt cx="640834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40834" cy="812800"/>
            </a:xfrm>
            <a:custGeom>
              <a:avLst/>
              <a:gdLst/>
              <a:ahLst/>
              <a:cxnLst/>
              <a:rect l="l" t="t" r="r" b="b"/>
              <a:pathLst>
                <a:path w="640834" h="812800">
                  <a:moveTo>
                    <a:pt x="640834" y="0"/>
                  </a:moveTo>
                  <a:lnTo>
                    <a:pt x="640834" y="812800"/>
                  </a:lnTo>
                  <a:lnTo>
                    <a:pt x="320417" y="685800"/>
                  </a:lnTo>
                  <a:lnTo>
                    <a:pt x="0" y="812800"/>
                  </a:lnTo>
                  <a:lnTo>
                    <a:pt x="0" y="0"/>
                  </a:lnTo>
                  <a:lnTo>
                    <a:pt x="640834" y="0"/>
                  </a:lnTo>
                  <a:close/>
                </a:path>
              </a:pathLst>
            </a:custGeom>
            <a:solidFill>
              <a:srgbClr val="FFEE9C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640834" cy="723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>
            <a:off x="15698412" y="143386"/>
            <a:ext cx="2381835" cy="2381835"/>
          </a:xfrm>
          <a:custGeom>
            <a:avLst/>
            <a:gdLst/>
            <a:ahLst/>
            <a:cxnLst/>
            <a:rect l="l" t="t" r="r" b="b"/>
            <a:pathLst>
              <a:path w="2381835" h="2381835">
                <a:moveTo>
                  <a:pt x="0" y="0"/>
                </a:moveTo>
                <a:lnTo>
                  <a:pt x="2381835" y="0"/>
                </a:lnTo>
                <a:lnTo>
                  <a:pt x="2381835" y="2381834"/>
                </a:lnTo>
                <a:lnTo>
                  <a:pt x="0" y="2381834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322881" y="3634899"/>
            <a:ext cx="18994470" cy="27124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8974"/>
              </a:lnSpc>
            </a:pPr>
            <a:r>
              <a:rPr lang="en-US" sz="15812">
                <a:solidFill>
                  <a:srgbClr val="FFFBFB"/>
                </a:solidFill>
                <a:latin typeface="Impact"/>
              </a:rPr>
              <a:t>PREDICTICARE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322881" y="5775801"/>
            <a:ext cx="10786950" cy="571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09"/>
              </a:lnSpc>
            </a:pPr>
            <a:r>
              <a:rPr lang="en-US" sz="3757">
                <a:solidFill>
                  <a:srgbClr val="FFEE9C"/>
                </a:solidFill>
                <a:latin typeface="DM Sans Bold"/>
              </a:rPr>
              <a:t>CARE WITH PREDICTIVE PRECISION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86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6150721">
            <a:off x="6080933" y="4579544"/>
            <a:ext cx="13544802" cy="1127911"/>
          </a:xfrm>
          <a:custGeom>
            <a:avLst/>
            <a:gdLst/>
            <a:ahLst/>
            <a:cxnLst/>
            <a:rect l="l" t="t" r="r" b="b"/>
            <a:pathLst>
              <a:path w="13544802" h="1127911">
                <a:moveTo>
                  <a:pt x="0" y="0"/>
                </a:moveTo>
                <a:lnTo>
                  <a:pt x="13544801" y="0"/>
                </a:lnTo>
                <a:lnTo>
                  <a:pt x="13544801" y="1127912"/>
                </a:lnTo>
                <a:lnTo>
                  <a:pt x="0" y="11279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37172"/>
            </a:stretch>
          </a:blipFill>
        </p:spPr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11807534" y="0"/>
            <a:ext cx="6254290" cy="10287000"/>
            <a:chOff x="0" y="0"/>
            <a:chExt cx="3860673" cy="6350000"/>
          </a:xfrm>
        </p:grpSpPr>
        <p:sp>
          <p:nvSpPr>
            <p:cNvPr id="4" name="Freeform 4"/>
            <p:cNvSpPr/>
            <p:nvPr/>
          </p:nvSpPr>
          <p:spPr>
            <a:xfrm flipH="1">
              <a:off x="0" y="0"/>
              <a:ext cx="3860673" cy="6350000"/>
            </a:xfrm>
            <a:custGeom>
              <a:avLst/>
              <a:gdLst/>
              <a:ahLst/>
              <a:cxnLst/>
              <a:rect l="l" t="t" r="r" b="b"/>
              <a:pathLst>
                <a:path w="3860673" h="6350000">
                  <a:moveTo>
                    <a:pt x="0" y="0"/>
                  </a:moveTo>
                  <a:lnTo>
                    <a:pt x="1518920" y="6350000"/>
                  </a:lnTo>
                  <a:lnTo>
                    <a:pt x="3860673" y="6350000"/>
                  </a:lnTo>
                  <a:lnTo>
                    <a:pt x="2341753" y="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4726" r="-4726"/>
              </a:stretch>
            </a:blipFill>
          </p:spPr>
        </p:sp>
      </p:grpSp>
      <p:sp>
        <p:nvSpPr>
          <p:cNvPr id="5" name="Freeform 5"/>
          <p:cNvSpPr/>
          <p:nvPr/>
        </p:nvSpPr>
        <p:spPr>
          <a:xfrm rot="-4615544">
            <a:off x="10510810" y="5041623"/>
            <a:ext cx="13544802" cy="1127911"/>
          </a:xfrm>
          <a:custGeom>
            <a:avLst/>
            <a:gdLst/>
            <a:ahLst/>
            <a:cxnLst/>
            <a:rect l="l" t="t" r="r" b="b"/>
            <a:pathLst>
              <a:path w="13544802" h="1127911">
                <a:moveTo>
                  <a:pt x="0" y="0"/>
                </a:moveTo>
                <a:lnTo>
                  <a:pt x="13544801" y="0"/>
                </a:lnTo>
                <a:lnTo>
                  <a:pt x="13544801" y="1127912"/>
                </a:lnTo>
                <a:lnTo>
                  <a:pt x="0" y="11279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37172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567786" y="2467037"/>
            <a:ext cx="6986734" cy="51390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24"/>
              </a:lnSpc>
            </a:pPr>
            <a:r>
              <a:rPr lang="en-US" sz="3678">
                <a:solidFill>
                  <a:srgbClr val="FFFFFF"/>
                </a:solidFill>
                <a:latin typeface="DM Sans"/>
              </a:rPr>
              <a:t>PredictiCare offers to assist you in diagnosing your illness, with the help of AI. With provided data sets inside of our system and will be generated by machine learning—  a user can diagnose themselves without having the need to visit the clinic.</a:t>
            </a:r>
          </a:p>
        </p:txBody>
      </p:sp>
      <p:sp>
        <p:nvSpPr>
          <p:cNvPr id="7" name="AutoShape 7"/>
          <p:cNvSpPr/>
          <p:nvPr/>
        </p:nvSpPr>
        <p:spPr>
          <a:xfrm flipH="1">
            <a:off x="1047750" y="2476562"/>
            <a:ext cx="0" cy="4605371"/>
          </a:xfrm>
          <a:prstGeom prst="line">
            <a:avLst/>
          </a:prstGeom>
          <a:ln w="38100" cap="flat">
            <a:solidFill>
              <a:srgbClr val="FFEE9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Freeform 8"/>
          <p:cNvSpPr/>
          <p:nvPr/>
        </p:nvSpPr>
        <p:spPr>
          <a:xfrm>
            <a:off x="8554520" y="5933181"/>
            <a:ext cx="4032504" cy="4114800"/>
          </a:xfrm>
          <a:custGeom>
            <a:avLst/>
            <a:gdLst/>
            <a:ahLst/>
            <a:cxnLst/>
            <a:rect l="l" t="t" r="r" b="b"/>
            <a:pathLst>
              <a:path w="4032504" h="4114800">
                <a:moveTo>
                  <a:pt x="0" y="0"/>
                </a:moveTo>
                <a:lnTo>
                  <a:pt x="4032504" y="0"/>
                </a:lnTo>
                <a:lnTo>
                  <a:pt x="403250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0985993" y="185799"/>
            <a:ext cx="3202063" cy="4114800"/>
          </a:xfrm>
          <a:custGeom>
            <a:avLst/>
            <a:gdLst/>
            <a:ahLst/>
            <a:cxnLst/>
            <a:rect l="l" t="t" r="r" b="b"/>
            <a:pathLst>
              <a:path w="3202063" h="4114800">
                <a:moveTo>
                  <a:pt x="0" y="0"/>
                </a:moveTo>
                <a:lnTo>
                  <a:pt x="3202063" y="0"/>
                </a:lnTo>
                <a:lnTo>
                  <a:pt x="320206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609696" y="618857"/>
            <a:ext cx="1235144" cy="819686"/>
          </a:xfrm>
          <a:custGeom>
            <a:avLst/>
            <a:gdLst/>
            <a:ahLst/>
            <a:cxnLst/>
            <a:rect l="l" t="t" r="r" b="b"/>
            <a:pathLst>
              <a:path w="1235144" h="819686">
                <a:moveTo>
                  <a:pt x="0" y="0"/>
                </a:moveTo>
                <a:lnTo>
                  <a:pt x="1235144" y="0"/>
                </a:lnTo>
                <a:lnTo>
                  <a:pt x="1235144" y="819686"/>
                </a:lnTo>
                <a:lnTo>
                  <a:pt x="0" y="81968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567786" y="1028700"/>
            <a:ext cx="6977998" cy="12144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625"/>
              </a:lnSpc>
              <a:spcBef>
                <a:spcPct val="0"/>
              </a:spcBef>
            </a:pPr>
            <a:r>
              <a:rPr lang="en-US" sz="8020">
                <a:solidFill>
                  <a:srgbClr val="FFEE9C"/>
                </a:solidFill>
                <a:latin typeface="Now Bold"/>
              </a:rPr>
              <a:t>ABOUT US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86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27600" y="0"/>
            <a:ext cx="6279570" cy="10287000"/>
          </a:xfrm>
          <a:custGeom>
            <a:avLst/>
            <a:gdLst/>
            <a:ahLst/>
            <a:cxnLst/>
            <a:rect l="l" t="t" r="r" b="b"/>
            <a:pathLst>
              <a:path w="6279570" h="10287000">
                <a:moveTo>
                  <a:pt x="0" y="0"/>
                </a:moveTo>
                <a:lnTo>
                  <a:pt x="6279571" y="0"/>
                </a:lnTo>
                <a:lnTo>
                  <a:pt x="627957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469" r="-4469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5993373" y="-5458262"/>
            <a:ext cx="10196686" cy="10196686"/>
          </a:xfrm>
          <a:custGeom>
            <a:avLst/>
            <a:gdLst/>
            <a:ahLst/>
            <a:cxnLst/>
            <a:rect l="l" t="t" r="r" b="b"/>
            <a:pathLst>
              <a:path w="10196686" h="10196686">
                <a:moveTo>
                  <a:pt x="0" y="0"/>
                </a:moveTo>
                <a:lnTo>
                  <a:pt x="10196686" y="0"/>
                </a:lnTo>
                <a:lnTo>
                  <a:pt x="10196686" y="10196685"/>
                </a:lnTo>
                <a:lnTo>
                  <a:pt x="0" y="1019668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9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2174600">
            <a:off x="14080806" y="6606844"/>
            <a:ext cx="8414387" cy="8414387"/>
          </a:xfrm>
          <a:custGeom>
            <a:avLst/>
            <a:gdLst/>
            <a:ahLst/>
            <a:cxnLst/>
            <a:rect l="l" t="t" r="r" b="b"/>
            <a:pathLst>
              <a:path w="8414387" h="8414387">
                <a:moveTo>
                  <a:pt x="0" y="0"/>
                </a:moveTo>
                <a:lnTo>
                  <a:pt x="8414388" y="0"/>
                </a:lnTo>
                <a:lnTo>
                  <a:pt x="8414388" y="8414387"/>
                </a:lnTo>
                <a:lnTo>
                  <a:pt x="0" y="841438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9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406926" y="9086901"/>
            <a:ext cx="4012569" cy="792482"/>
          </a:xfrm>
          <a:custGeom>
            <a:avLst/>
            <a:gdLst/>
            <a:ahLst/>
            <a:cxnLst/>
            <a:rect l="l" t="t" r="r" b="b"/>
            <a:pathLst>
              <a:path w="4012569" h="792482">
                <a:moveTo>
                  <a:pt x="0" y="0"/>
                </a:moveTo>
                <a:lnTo>
                  <a:pt x="4012569" y="0"/>
                </a:lnTo>
                <a:lnTo>
                  <a:pt x="4012569" y="792483"/>
                </a:lnTo>
                <a:lnTo>
                  <a:pt x="0" y="79248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5520658" y="2450542"/>
            <a:ext cx="1142373" cy="1142373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15244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5530334" y="4810381"/>
            <a:ext cx="1142373" cy="1142373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8382F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5520658" y="7295944"/>
            <a:ext cx="1142373" cy="1142373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F3433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 flipH="1">
            <a:off x="14745015" y="3353021"/>
            <a:ext cx="3566616" cy="6130121"/>
          </a:xfrm>
          <a:custGeom>
            <a:avLst/>
            <a:gdLst/>
            <a:ahLst/>
            <a:cxnLst/>
            <a:rect l="l" t="t" r="r" b="b"/>
            <a:pathLst>
              <a:path w="3566616" h="6130121">
                <a:moveTo>
                  <a:pt x="3566616" y="0"/>
                </a:moveTo>
                <a:lnTo>
                  <a:pt x="0" y="0"/>
                </a:lnTo>
                <a:lnTo>
                  <a:pt x="0" y="6130121"/>
                </a:lnTo>
                <a:lnTo>
                  <a:pt x="3566616" y="6130121"/>
                </a:lnTo>
                <a:lnTo>
                  <a:pt x="3566616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6369120" y="1006117"/>
            <a:ext cx="6972376" cy="11859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186"/>
              </a:lnSpc>
              <a:spcBef>
                <a:spcPct val="0"/>
              </a:spcBef>
            </a:pPr>
            <a:r>
              <a:rPr lang="en-US" sz="7655">
                <a:solidFill>
                  <a:srgbClr val="FFEE9C"/>
                </a:solidFill>
                <a:latin typeface="Now Bold"/>
              </a:rPr>
              <a:t>OBJECTIVES 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830047" y="2125379"/>
            <a:ext cx="4402447" cy="6800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5519"/>
              </a:lnSpc>
              <a:spcBef>
                <a:spcPct val="0"/>
              </a:spcBef>
            </a:pPr>
            <a:r>
              <a:rPr lang="en-US" sz="3999">
                <a:solidFill>
                  <a:srgbClr val="FFEE9C"/>
                </a:solidFill>
                <a:latin typeface="DM Sans Bold"/>
              </a:rPr>
              <a:t>Accessibility: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847387" y="2744675"/>
            <a:ext cx="6015843" cy="1036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14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DM Sans"/>
              </a:rPr>
              <a:t>Providing an accessible and user-friendly interface for users.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830047" y="4373823"/>
            <a:ext cx="8302861" cy="1007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839"/>
              </a:lnSpc>
            </a:pPr>
            <a:r>
              <a:rPr lang="en-US" sz="3999">
                <a:solidFill>
                  <a:srgbClr val="FFEE9C"/>
                </a:solidFill>
                <a:latin typeface="DM Sans Bold"/>
              </a:rPr>
              <a:t>Early Illness Detection and Prevention: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6847387" y="5324418"/>
            <a:ext cx="6015843" cy="1036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14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DM Sans"/>
              </a:rPr>
              <a:t>Aiding users in order for them to prevent a more serious illness.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6847387" y="6960813"/>
            <a:ext cx="9680936" cy="9753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719"/>
              </a:lnSpc>
            </a:pPr>
            <a:r>
              <a:rPr lang="en-US" sz="3999">
                <a:solidFill>
                  <a:srgbClr val="FFEE9C"/>
                </a:solidFill>
                <a:latin typeface="DM Sans Bold"/>
              </a:rPr>
              <a:t>Convenient and Hassle-Free Diagnostic Procedures: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6847387" y="7891582"/>
            <a:ext cx="6015843" cy="1036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14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DM Sans"/>
              </a:rPr>
              <a:t>Reducing the need of users for unnecessary clinic visits. </a:t>
            </a:r>
          </a:p>
        </p:txBody>
      </p:sp>
      <p:sp>
        <p:nvSpPr>
          <p:cNvPr id="23" name="Freeform 23"/>
          <p:cNvSpPr/>
          <p:nvPr/>
        </p:nvSpPr>
        <p:spPr>
          <a:xfrm>
            <a:off x="5752493" y="7540737"/>
            <a:ext cx="678702" cy="652788"/>
          </a:xfrm>
          <a:custGeom>
            <a:avLst/>
            <a:gdLst/>
            <a:ahLst/>
            <a:cxnLst/>
            <a:rect l="l" t="t" r="r" b="b"/>
            <a:pathLst>
              <a:path w="678702" h="652788">
                <a:moveTo>
                  <a:pt x="0" y="0"/>
                </a:moveTo>
                <a:lnTo>
                  <a:pt x="678702" y="0"/>
                </a:lnTo>
                <a:lnTo>
                  <a:pt x="678702" y="652788"/>
                </a:lnTo>
                <a:lnTo>
                  <a:pt x="0" y="65278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5749720" y="5058727"/>
            <a:ext cx="684248" cy="645681"/>
          </a:xfrm>
          <a:custGeom>
            <a:avLst/>
            <a:gdLst/>
            <a:ahLst/>
            <a:cxnLst/>
            <a:rect l="l" t="t" r="r" b="b"/>
            <a:pathLst>
              <a:path w="684248" h="645681">
                <a:moveTo>
                  <a:pt x="0" y="0"/>
                </a:moveTo>
                <a:lnTo>
                  <a:pt x="684248" y="0"/>
                </a:lnTo>
                <a:lnTo>
                  <a:pt x="684248" y="645681"/>
                </a:lnTo>
                <a:lnTo>
                  <a:pt x="0" y="64568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5796129" y="2690435"/>
            <a:ext cx="610784" cy="662586"/>
          </a:xfrm>
          <a:custGeom>
            <a:avLst/>
            <a:gdLst/>
            <a:ahLst/>
            <a:cxnLst/>
            <a:rect l="l" t="t" r="r" b="b"/>
            <a:pathLst>
              <a:path w="610784" h="662586">
                <a:moveTo>
                  <a:pt x="0" y="0"/>
                </a:moveTo>
                <a:lnTo>
                  <a:pt x="610783" y="0"/>
                </a:lnTo>
                <a:lnTo>
                  <a:pt x="610783" y="662586"/>
                </a:lnTo>
                <a:lnTo>
                  <a:pt x="0" y="66258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86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2974295"/>
          </a:xfrm>
          <a:custGeom>
            <a:avLst/>
            <a:gdLst/>
            <a:ahLst/>
            <a:cxnLst/>
            <a:rect l="l" t="t" r="r" b="b"/>
            <a:pathLst>
              <a:path w="18288000" h="2974295">
                <a:moveTo>
                  <a:pt x="0" y="0"/>
                </a:moveTo>
                <a:lnTo>
                  <a:pt x="18288000" y="0"/>
                </a:lnTo>
                <a:lnTo>
                  <a:pt x="18288000" y="2974295"/>
                </a:lnTo>
                <a:lnTo>
                  <a:pt x="0" y="29742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40066" b="-169845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3098042" y="-161129"/>
            <a:ext cx="12185899" cy="9995133"/>
            <a:chOff x="0" y="0"/>
            <a:chExt cx="2721815" cy="24384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721815" cy="2438400"/>
            </a:xfrm>
            <a:custGeom>
              <a:avLst/>
              <a:gdLst/>
              <a:ahLst/>
              <a:cxnLst/>
              <a:rect l="l" t="t" r="r" b="b"/>
              <a:pathLst>
                <a:path w="2721815" h="2438400">
                  <a:moveTo>
                    <a:pt x="0" y="0"/>
                  </a:moveTo>
                  <a:lnTo>
                    <a:pt x="2721815" y="0"/>
                  </a:lnTo>
                  <a:lnTo>
                    <a:pt x="2721815" y="2438400"/>
                  </a:lnTo>
                  <a:lnTo>
                    <a:pt x="0" y="2438400"/>
                  </a:lnTo>
                  <a:close/>
                </a:path>
              </a:pathLst>
            </a:custGeom>
            <a:solidFill>
              <a:srgbClr val="215244">
                <a:alpha val="74902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721815" cy="2476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sp>
        <p:nvSpPr>
          <p:cNvPr id="6" name="AutoShape 6"/>
          <p:cNvSpPr/>
          <p:nvPr/>
        </p:nvSpPr>
        <p:spPr>
          <a:xfrm>
            <a:off x="4823280" y="5143500"/>
            <a:ext cx="8735422" cy="0"/>
          </a:xfrm>
          <a:prstGeom prst="line">
            <a:avLst/>
          </a:prstGeom>
          <a:ln w="47625" cap="flat">
            <a:solidFill>
              <a:srgbClr val="FFEE9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>
            <a:off x="4823280" y="9509449"/>
            <a:ext cx="8735422" cy="0"/>
          </a:xfrm>
          <a:prstGeom prst="line">
            <a:avLst/>
          </a:prstGeom>
          <a:ln w="47625" cap="flat">
            <a:solidFill>
              <a:srgbClr val="FFEE9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Freeform 8"/>
          <p:cNvSpPr/>
          <p:nvPr/>
        </p:nvSpPr>
        <p:spPr>
          <a:xfrm>
            <a:off x="15310099" y="1898975"/>
            <a:ext cx="2837091" cy="7619004"/>
          </a:xfrm>
          <a:custGeom>
            <a:avLst/>
            <a:gdLst/>
            <a:ahLst/>
            <a:cxnLst/>
            <a:rect l="l" t="t" r="r" b="b"/>
            <a:pathLst>
              <a:path w="3502534" h="8756334">
                <a:moveTo>
                  <a:pt x="0" y="0"/>
                </a:moveTo>
                <a:lnTo>
                  <a:pt x="3502533" y="0"/>
                </a:lnTo>
                <a:lnTo>
                  <a:pt x="3502533" y="8756334"/>
                </a:lnTo>
                <a:lnTo>
                  <a:pt x="0" y="875633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479239" y="1731775"/>
            <a:ext cx="2106582" cy="7786204"/>
          </a:xfrm>
          <a:custGeom>
            <a:avLst/>
            <a:gdLst/>
            <a:ahLst/>
            <a:cxnLst/>
            <a:rect l="l" t="t" r="r" b="b"/>
            <a:pathLst>
              <a:path w="2864960" h="9004159">
                <a:moveTo>
                  <a:pt x="0" y="0"/>
                </a:moveTo>
                <a:lnTo>
                  <a:pt x="2864960" y="0"/>
                </a:lnTo>
                <a:lnTo>
                  <a:pt x="2864960" y="9004158"/>
                </a:lnTo>
                <a:lnTo>
                  <a:pt x="0" y="900415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973150" y="235412"/>
            <a:ext cx="14341698" cy="615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99"/>
              </a:lnSpc>
              <a:spcBef>
                <a:spcPct val="0"/>
              </a:spcBef>
            </a:pPr>
            <a:r>
              <a:rPr lang="en-US" sz="3999" dirty="0">
                <a:solidFill>
                  <a:srgbClr val="FFEE9C"/>
                </a:solidFill>
                <a:latin typeface="Now Bold"/>
              </a:rPr>
              <a:t>SIGNIFICANCE OF THE STUDY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651776" y="1091366"/>
            <a:ext cx="6759772" cy="10050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945"/>
              </a:lnSpc>
            </a:pPr>
            <a:r>
              <a:rPr lang="en-US" sz="3757" dirty="0">
                <a:solidFill>
                  <a:srgbClr val="FFEE9C"/>
                </a:solidFill>
                <a:latin typeface="DM Sans Bold"/>
              </a:rPr>
              <a:t>For the people of PHINMA-University of Iloilo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627741" y="2094457"/>
            <a:ext cx="9319600" cy="34753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/>
            <a:r>
              <a:rPr lang="en-US" sz="4000" dirty="0">
                <a:solidFill>
                  <a:srgbClr val="FFFFFF"/>
                </a:solidFill>
                <a:latin typeface="DM Sans"/>
              </a:rPr>
              <a:t>This system aims to prioritize students, faculties and other staff's wellbeing and health. This can help them monitor their health and prevent any serious illnesses.</a:t>
            </a:r>
          </a:p>
          <a:p>
            <a:pPr marL="0" lvl="0" indent="0" algn="just">
              <a:lnSpc>
                <a:spcPts val="3077"/>
              </a:lnSpc>
            </a:pPr>
            <a:endParaRPr lang="en-US" sz="2700" dirty="0">
              <a:solidFill>
                <a:srgbClr val="FFFFFF"/>
              </a:solidFill>
              <a:latin typeface="DM Sans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5764113" y="5313374"/>
            <a:ext cx="6759772" cy="10050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945"/>
              </a:lnSpc>
            </a:pPr>
            <a:r>
              <a:rPr lang="en-US" sz="3757" dirty="0">
                <a:solidFill>
                  <a:srgbClr val="FFEE9C"/>
                </a:solidFill>
                <a:latin typeface="DM Sans Bold"/>
              </a:rPr>
              <a:t>For the people outside of the University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913408" y="6318409"/>
            <a:ext cx="8236507" cy="30777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/>
            <a:r>
              <a:rPr lang="en-US" sz="4000" dirty="0">
                <a:solidFill>
                  <a:srgbClr val="FFFFFF"/>
                </a:solidFill>
                <a:latin typeface="DM Sans"/>
              </a:rPr>
              <a:t>This system will aid people outside of the University to predict and prevent their illness before a more serious illnesses could affect them. 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86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313163">
            <a:off x="-4261137" y="6573910"/>
            <a:ext cx="9085628" cy="5368780"/>
          </a:xfrm>
          <a:custGeom>
            <a:avLst/>
            <a:gdLst/>
            <a:ahLst/>
            <a:cxnLst/>
            <a:rect l="l" t="t" r="r" b="b"/>
            <a:pathLst>
              <a:path w="9085628" h="5368780">
                <a:moveTo>
                  <a:pt x="0" y="0"/>
                </a:moveTo>
                <a:lnTo>
                  <a:pt x="9085628" y="0"/>
                </a:lnTo>
                <a:lnTo>
                  <a:pt x="9085628" y="5368780"/>
                </a:lnTo>
                <a:lnTo>
                  <a:pt x="0" y="53687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74053" y="8254605"/>
            <a:ext cx="5621418" cy="555115"/>
          </a:xfrm>
          <a:custGeom>
            <a:avLst/>
            <a:gdLst/>
            <a:ahLst/>
            <a:cxnLst/>
            <a:rect l="l" t="t" r="r" b="b"/>
            <a:pathLst>
              <a:path w="5621418" h="555115">
                <a:moveTo>
                  <a:pt x="0" y="0"/>
                </a:moveTo>
                <a:lnTo>
                  <a:pt x="5621418" y="0"/>
                </a:lnTo>
                <a:lnTo>
                  <a:pt x="5621418" y="555115"/>
                </a:lnTo>
                <a:lnTo>
                  <a:pt x="0" y="55511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99999"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371060" y="2781269"/>
            <a:ext cx="5730786" cy="6477031"/>
            <a:chOff x="0" y="0"/>
            <a:chExt cx="1131733" cy="110775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131733" cy="1107757"/>
            </a:xfrm>
            <a:custGeom>
              <a:avLst/>
              <a:gdLst/>
              <a:ahLst/>
              <a:cxnLst/>
              <a:rect l="l" t="t" r="r" b="b"/>
              <a:pathLst>
                <a:path w="1131733" h="1107757">
                  <a:moveTo>
                    <a:pt x="0" y="0"/>
                  </a:moveTo>
                  <a:lnTo>
                    <a:pt x="1131733" y="0"/>
                  </a:lnTo>
                  <a:lnTo>
                    <a:pt x="1131733" y="1107757"/>
                  </a:lnTo>
                  <a:lnTo>
                    <a:pt x="0" y="1107757"/>
                  </a:lnTo>
                  <a:close/>
                </a:path>
              </a:pathLst>
            </a:custGeom>
            <a:solidFill>
              <a:srgbClr val="F5FFF5"/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1131733" cy="11458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 rot="1313163">
            <a:off x="14330817" y="-1655690"/>
            <a:ext cx="9085628" cy="5368780"/>
          </a:xfrm>
          <a:custGeom>
            <a:avLst/>
            <a:gdLst/>
            <a:ahLst/>
            <a:cxnLst/>
            <a:rect l="l" t="t" r="r" b="b"/>
            <a:pathLst>
              <a:path w="9085628" h="5368780">
                <a:moveTo>
                  <a:pt x="0" y="0"/>
                </a:moveTo>
                <a:lnTo>
                  <a:pt x="9085629" y="0"/>
                </a:lnTo>
                <a:lnTo>
                  <a:pt x="9085629" y="5368780"/>
                </a:lnTo>
                <a:lnTo>
                  <a:pt x="0" y="53687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6333291" y="8254605"/>
            <a:ext cx="5621418" cy="555115"/>
          </a:xfrm>
          <a:custGeom>
            <a:avLst/>
            <a:gdLst/>
            <a:ahLst/>
            <a:cxnLst/>
            <a:rect l="l" t="t" r="r" b="b"/>
            <a:pathLst>
              <a:path w="5621418" h="555115">
                <a:moveTo>
                  <a:pt x="0" y="0"/>
                </a:moveTo>
                <a:lnTo>
                  <a:pt x="5621418" y="0"/>
                </a:lnTo>
                <a:lnTo>
                  <a:pt x="5621418" y="555115"/>
                </a:lnTo>
                <a:lnTo>
                  <a:pt x="0" y="55511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99999"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6362911" y="2781269"/>
            <a:ext cx="5794498" cy="6477031"/>
            <a:chOff x="0" y="0"/>
            <a:chExt cx="1131733" cy="110775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131733" cy="1107757"/>
            </a:xfrm>
            <a:custGeom>
              <a:avLst/>
              <a:gdLst/>
              <a:ahLst/>
              <a:cxnLst/>
              <a:rect l="l" t="t" r="r" b="b"/>
              <a:pathLst>
                <a:path w="1131733" h="1107757">
                  <a:moveTo>
                    <a:pt x="0" y="0"/>
                  </a:moveTo>
                  <a:lnTo>
                    <a:pt x="1131733" y="0"/>
                  </a:lnTo>
                  <a:lnTo>
                    <a:pt x="1131733" y="1107757"/>
                  </a:lnTo>
                  <a:lnTo>
                    <a:pt x="0" y="1107757"/>
                  </a:lnTo>
                  <a:close/>
                </a:path>
              </a:pathLst>
            </a:custGeom>
            <a:solidFill>
              <a:srgbClr val="F5FFF5"/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1131733" cy="11458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12295522" y="8191145"/>
            <a:ext cx="5621418" cy="555115"/>
          </a:xfrm>
          <a:custGeom>
            <a:avLst/>
            <a:gdLst/>
            <a:ahLst/>
            <a:cxnLst/>
            <a:rect l="l" t="t" r="r" b="b"/>
            <a:pathLst>
              <a:path w="5621418" h="555115">
                <a:moveTo>
                  <a:pt x="0" y="0"/>
                </a:moveTo>
                <a:lnTo>
                  <a:pt x="5621418" y="0"/>
                </a:lnTo>
                <a:lnTo>
                  <a:pt x="5621418" y="555115"/>
                </a:lnTo>
                <a:lnTo>
                  <a:pt x="0" y="55511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99999"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12340026" y="2781269"/>
            <a:ext cx="5576913" cy="6477031"/>
            <a:chOff x="0" y="0"/>
            <a:chExt cx="1131733" cy="1107757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131733" cy="1107757"/>
            </a:xfrm>
            <a:custGeom>
              <a:avLst/>
              <a:gdLst/>
              <a:ahLst/>
              <a:cxnLst/>
              <a:rect l="l" t="t" r="r" b="b"/>
              <a:pathLst>
                <a:path w="1131733" h="1107757">
                  <a:moveTo>
                    <a:pt x="0" y="0"/>
                  </a:moveTo>
                  <a:lnTo>
                    <a:pt x="1131733" y="0"/>
                  </a:lnTo>
                  <a:lnTo>
                    <a:pt x="1131733" y="1107757"/>
                  </a:lnTo>
                  <a:lnTo>
                    <a:pt x="0" y="1107757"/>
                  </a:lnTo>
                  <a:close/>
                </a:path>
              </a:pathLst>
            </a:custGeom>
            <a:solidFill>
              <a:srgbClr val="F5FFF5"/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1131733" cy="11458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>
            <a:off x="12295522" y="3049230"/>
            <a:ext cx="2138974" cy="4984896"/>
          </a:xfrm>
          <a:custGeom>
            <a:avLst/>
            <a:gdLst/>
            <a:ahLst/>
            <a:cxnLst/>
            <a:rect l="l" t="t" r="r" b="b"/>
            <a:pathLst>
              <a:path w="2138974" h="4984896">
                <a:moveTo>
                  <a:pt x="0" y="0"/>
                </a:moveTo>
                <a:lnTo>
                  <a:pt x="2138974" y="0"/>
                </a:lnTo>
                <a:lnTo>
                  <a:pt x="2138974" y="4984896"/>
                </a:lnTo>
                <a:lnTo>
                  <a:pt x="0" y="498489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6545529" y="3446520"/>
            <a:ext cx="1547934" cy="4744625"/>
          </a:xfrm>
          <a:custGeom>
            <a:avLst/>
            <a:gdLst/>
            <a:ahLst/>
            <a:cxnLst/>
            <a:rect l="l" t="t" r="r" b="b"/>
            <a:pathLst>
              <a:path w="1547934" h="4744625">
                <a:moveTo>
                  <a:pt x="0" y="0"/>
                </a:moveTo>
                <a:lnTo>
                  <a:pt x="1547934" y="0"/>
                </a:lnTo>
                <a:lnTo>
                  <a:pt x="1547934" y="4744625"/>
                </a:lnTo>
                <a:lnTo>
                  <a:pt x="0" y="474462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593338" y="3154375"/>
            <a:ext cx="1567162" cy="5100230"/>
          </a:xfrm>
          <a:custGeom>
            <a:avLst/>
            <a:gdLst/>
            <a:ahLst/>
            <a:cxnLst/>
            <a:rect l="l" t="t" r="r" b="b"/>
            <a:pathLst>
              <a:path w="1567162" h="5100230">
                <a:moveTo>
                  <a:pt x="0" y="0"/>
                </a:moveTo>
                <a:lnTo>
                  <a:pt x="1567161" y="0"/>
                </a:lnTo>
                <a:lnTo>
                  <a:pt x="1567161" y="5100230"/>
                </a:lnTo>
                <a:lnTo>
                  <a:pt x="0" y="510023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593338" y="1028700"/>
            <a:ext cx="11774404" cy="1186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267"/>
              </a:lnSpc>
              <a:spcBef>
                <a:spcPct val="0"/>
              </a:spcBef>
            </a:pPr>
            <a:r>
              <a:rPr lang="en-US" sz="7722">
                <a:solidFill>
                  <a:srgbClr val="FFEE9C"/>
                </a:solidFill>
                <a:latin typeface="Now Bold"/>
              </a:rPr>
              <a:t>TARGET AUDIENCE 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4061014" y="3264125"/>
            <a:ext cx="3717813" cy="8160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174"/>
              </a:lnSpc>
            </a:pPr>
            <a:r>
              <a:rPr lang="en-US" sz="3341">
                <a:solidFill>
                  <a:srgbClr val="1F3433"/>
                </a:solidFill>
                <a:latin typeface="League Spartan"/>
              </a:rPr>
              <a:t>Medical Professionals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4434496" y="4491172"/>
            <a:ext cx="3344332" cy="34982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01"/>
              </a:lnSpc>
            </a:pPr>
            <a:r>
              <a:rPr lang="en-US" sz="3600" dirty="0">
                <a:solidFill>
                  <a:srgbClr val="051D40"/>
                </a:solidFill>
                <a:latin typeface="DM Sans"/>
              </a:rPr>
              <a:t>The system will support them in monitoring the patients with recorded data and with the help of machine learning. 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8676134" y="3188653"/>
            <a:ext cx="2991156" cy="9193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675"/>
              </a:lnSpc>
            </a:pPr>
            <a:r>
              <a:rPr lang="en-US" sz="3341">
                <a:solidFill>
                  <a:srgbClr val="1F3433"/>
                </a:solidFill>
                <a:latin typeface="League Spartan"/>
              </a:rPr>
              <a:t>Hospitals and Clinics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2731398" y="4087791"/>
            <a:ext cx="4277386" cy="4773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955"/>
              </a:lnSpc>
              <a:spcBef>
                <a:spcPct val="0"/>
              </a:spcBef>
            </a:pPr>
            <a:endParaRPr/>
          </a:p>
        </p:txBody>
      </p:sp>
      <p:sp>
        <p:nvSpPr>
          <p:cNvPr id="24" name="TextBox 24"/>
          <p:cNvSpPr txBox="1"/>
          <p:nvPr/>
        </p:nvSpPr>
        <p:spPr>
          <a:xfrm>
            <a:off x="8786965" y="4209612"/>
            <a:ext cx="2769493" cy="43675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52"/>
              </a:lnSpc>
            </a:pPr>
            <a:r>
              <a:rPr lang="en-US" sz="3200" dirty="0">
                <a:solidFill>
                  <a:srgbClr val="051D40"/>
                </a:solidFill>
                <a:latin typeface="DM Sans"/>
              </a:rPr>
              <a:t>The system will act as a first aid kit for patients, before the medical professionals give prescriptions</a:t>
            </a:r>
            <a:r>
              <a:rPr lang="en-US" sz="2565" dirty="0">
                <a:solidFill>
                  <a:srgbClr val="051D40"/>
                </a:solidFill>
                <a:latin typeface="DM Sans"/>
              </a:rPr>
              <a:t>. </a:t>
            </a:r>
          </a:p>
          <a:p>
            <a:pPr algn="ctr">
              <a:lnSpc>
                <a:spcPts val="3052"/>
              </a:lnSpc>
            </a:pPr>
            <a:endParaRPr lang="en-US" sz="2565" dirty="0">
              <a:solidFill>
                <a:srgbClr val="051D40"/>
              </a:solidFill>
              <a:latin typeface="DM Sans"/>
            </a:endParaRPr>
          </a:p>
          <a:p>
            <a:pPr marL="0" lvl="0" indent="0" algn="ctr">
              <a:lnSpc>
                <a:spcPts val="3052"/>
              </a:lnSpc>
            </a:pPr>
            <a:endParaRPr lang="en-US" sz="2565" dirty="0">
              <a:solidFill>
                <a:srgbClr val="051D40"/>
              </a:solidFill>
              <a:latin typeface="DM Sans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2600230" y="2984817"/>
            <a:ext cx="2991156" cy="15803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107"/>
              </a:lnSpc>
            </a:pPr>
            <a:r>
              <a:rPr lang="en-US" sz="3341">
                <a:solidFill>
                  <a:srgbClr val="1F3433"/>
                </a:solidFill>
                <a:latin typeface="League Spartan"/>
              </a:rPr>
              <a:t>Individuals Seeking Health Information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2728223" y="4804718"/>
            <a:ext cx="2769493" cy="44637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3"/>
              </a:lnSpc>
            </a:pPr>
            <a:r>
              <a:rPr lang="en-US" sz="3200" dirty="0">
                <a:solidFill>
                  <a:srgbClr val="051D40"/>
                </a:solidFill>
                <a:latin typeface="DM Sans"/>
              </a:rPr>
              <a:t>The system aids individuals who want to find out their illness when they don't have time to visit a clinic or hospital. </a:t>
            </a:r>
          </a:p>
          <a:p>
            <a:pPr algn="ctr">
              <a:lnSpc>
                <a:spcPts val="2873"/>
              </a:lnSpc>
            </a:pPr>
            <a:endParaRPr lang="en-US" sz="3200" dirty="0">
              <a:solidFill>
                <a:srgbClr val="051D40"/>
              </a:solidFill>
              <a:latin typeface="DM Sans"/>
            </a:endParaRPr>
          </a:p>
          <a:p>
            <a:pPr marL="0" lvl="0" indent="0" algn="ctr">
              <a:lnSpc>
                <a:spcPts val="2873"/>
              </a:lnSpc>
            </a:pPr>
            <a:endParaRPr lang="en-US" sz="2565" dirty="0">
              <a:solidFill>
                <a:srgbClr val="051D40"/>
              </a:solidFill>
              <a:latin typeface="DM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86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683520" y="1590911"/>
            <a:ext cx="2651835" cy="2651835"/>
          </a:xfrm>
          <a:custGeom>
            <a:avLst/>
            <a:gdLst/>
            <a:ahLst/>
            <a:cxnLst/>
            <a:rect l="l" t="t" r="r" b="b"/>
            <a:pathLst>
              <a:path w="2651835" h="2651835">
                <a:moveTo>
                  <a:pt x="0" y="0"/>
                </a:moveTo>
                <a:lnTo>
                  <a:pt x="2651835" y="0"/>
                </a:lnTo>
                <a:lnTo>
                  <a:pt x="2651835" y="2651835"/>
                </a:lnTo>
                <a:lnTo>
                  <a:pt x="0" y="26518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789475" y="-570381"/>
            <a:ext cx="2651835" cy="2651835"/>
          </a:xfrm>
          <a:custGeom>
            <a:avLst/>
            <a:gdLst/>
            <a:ahLst/>
            <a:cxnLst/>
            <a:rect l="l" t="t" r="r" b="b"/>
            <a:pathLst>
              <a:path w="2651835" h="2651835">
                <a:moveTo>
                  <a:pt x="0" y="0"/>
                </a:moveTo>
                <a:lnTo>
                  <a:pt x="2651836" y="0"/>
                </a:lnTo>
                <a:lnTo>
                  <a:pt x="2651836" y="2651835"/>
                </a:lnTo>
                <a:lnTo>
                  <a:pt x="0" y="26518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367989" y="0"/>
            <a:ext cx="7920011" cy="12553332"/>
          </a:xfrm>
          <a:custGeom>
            <a:avLst/>
            <a:gdLst/>
            <a:ahLst/>
            <a:cxnLst/>
            <a:rect l="l" t="t" r="r" b="b"/>
            <a:pathLst>
              <a:path w="7920011" h="12553332">
                <a:moveTo>
                  <a:pt x="0" y="0"/>
                </a:moveTo>
                <a:lnTo>
                  <a:pt x="7920011" y="0"/>
                </a:lnTo>
                <a:lnTo>
                  <a:pt x="7920011" y="12553332"/>
                </a:lnTo>
                <a:lnTo>
                  <a:pt x="0" y="125533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825369" y="3187813"/>
            <a:ext cx="12153963" cy="22813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8683"/>
              </a:lnSpc>
            </a:pPr>
            <a:r>
              <a:rPr lang="en-US" sz="8771" spc="535">
                <a:solidFill>
                  <a:srgbClr val="FFEE9C"/>
                </a:solidFill>
                <a:latin typeface="Now Bold"/>
              </a:rPr>
              <a:t>END OF THE PRESENTATION.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862361" y="5392930"/>
            <a:ext cx="6507127" cy="7625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73"/>
              </a:lnSpc>
              <a:spcBef>
                <a:spcPct val="0"/>
              </a:spcBef>
            </a:pPr>
            <a:r>
              <a:rPr lang="en-US" sz="4546">
                <a:solidFill>
                  <a:srgbClr val="FFFFFF"/>
                </a:solidFill>
                <a:latin typeface="Open Sauce"/>
              </a:rPr>
              <a:t>THANK YOU SO MUCH!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253</Words>
  <Application>Microsoft Office PowerPoint</Application>
  <PresentationFormat>Custom</PresentationFormat>
  <Paragraphs>25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5" baseType="lpstr">
      <vt:lpstr>DM Sans Bold</vt:lpstr>
      <vt:lpstr>Open Sauce</vt:lpstr>
      <vt:lpstr>Calibri</vt:lpstr>
      <vt:lpstr>DM Sans</vt:lpstr>
      <vt:lpstr>Impact</vt:lpstr>
      <vt:lpstr>Arial</vt:lpstr>
      <vt:lpstr>Now Bold</vt:lpstr>
      <vt:lpstr>League Spartan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PredictiCare </dc:title>
  <cp:lastModifiedBy>Janin Anne Silvias</cp:lastModifiedBy>
  <cp:revision>2</cp:revision>
  <dcterms:created xsi:type="dcterms:W3CDTF">2006-08-16T00:00:00Z</dcterms:created>
  <dcterms:modified xsi:type="dcterms:W3CDTF">2024-04-05T03:33:04Z</dcterms:modified>
  <dc:identifier>DAGBQo2drC0</dc:identifier>
</cp:coreProperties>
</file>